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61" r:id="rId5"/>
    <p:sldId id="260" r:id="rId6"/>
    <p:sldId id="262" r:id="rId7"/>
    <p:sldId id="269" r:id="rId8"/>
    <p:sldId id="259" r:id="rId9"/>
    <p:sldId id="263" r:id="rId10"/>
    <p:sldId id="264" r:id="rId11"/>
    <p:sldId id="265" r:id="rId12"/>
    <p:sldId id="266" r:id="rId13"/>
    <p:sldId id="270" r:id="rId14"/>
    <p:sldId id="271" r:id="rId15"/>
    <p:sldId id="267" r:id="rId16"/>
    <p:sldId id="272" r:id="rId17"/>
    <p:sldId id="273" r:id="rId18"/>
    <p:sldId id="274" r:id="rId19"/>
    <p:sldId id="275" r:id="rId20"/>
    <p:sldId id="276" r:id="rId21"/>
    <p:sldId id="25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YA COMPUTER" initials="RC" lastIdx="0" clrIdx="0">
    <p:extLst>
      <p:ext uri="{19B8F6BF-5375-455C-9EA6-DF929625EA0E}">
        <p15:presenceInfo xmlns:p15="http://schemas.microsoft.com/office/powerpoint/2012/main" userId="3dfc8b7a916da96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9" d="100"/>
          <a:sy n="79" d="100"/>
        </p:scale>
        <p:origin x="1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22DAE-B710-4D74-BFED-16BDCB9487CF}" type="datetimeFigureOut">
              <a:rPr lang="en-US" smtClean="0"/>
              <a:t>12/24/2020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4995A-7FAC-4810-81B7-52F4DB74C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058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22DAE-B710-4D74-BFED-16BDCB9487CF}" type="datetimeFigureOut">
              <a:rPr lang="en-US" smtClean="0"/>
              <a:t>12/24/2020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4995A-7FAC-4810-81B7-52F4DB74C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795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22DAE-B710-4D74-BFED-16BDCB9487CF}" type="datetimeFigureOut">
              <a:rPr lang="en-US" smtClean="0"/>
              <a:t>12/24/2020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4995A-7FAC-4810-81B7-52F4DB74C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127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22DAE-B710-4D74-BFED-16BDCB9487CF}" type="datetimeFigureOut">
              <a:rPr lang="en-US" smtClean="0"/>
              <a:t>12/24/2020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4995A-7FAC-4810-81B7-52F4DB74C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228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22DAE-B710-4D74-BFED-16BDCB9487CF}" type="datetimeFigureOut">
              <a:rPr lang="en-US" smtClean="0"/>
              <a:t>12/24/2020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4995A-7FAC-4810-81B7-52F4DB74C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958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22DAE-B710-4D74-BFED-16BDCB9487CF}" type="datetimeFigureOut">
              <a:rPr lang="en-US" smtClean="0"/>
              <a:t>12/24/2020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4995A-7FAC-4810-81B7-52F4DB74C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219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22DAE-B710-4D74-BFED-16BDCB9487CF}" type="datetimeFigureOut">
              <a:rPr lang="en-US" smtClean="0"/>
              <a:t>12/24/2020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4995A-7FAC-4810-81B7-52F4DB74C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215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22DAE-B710-4D74-BFED-16BDCB9487CF}" type="datetimeFigureOut">
              <a:rPr lang="en-US" smtClean="0"/>
              <a:t>12/24/2020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4995A-7FAC-4810-81B7-52F4DB74C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484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22DAE-B710-4D74-BFED-16BDCB9487CF}" type="datetimeFigureOut">
              <a:rPr lang="en-US" smtClean="0"/>
              <a:t>12/24/2020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4995A-7FAC-4810-81B7-52F4DB74C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341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22DAE-B710-4D74-BFED-16BDCB9487CF}" type="datetimeFigureOut">
              <a:rPr lang="en-US" smtClean="0"/>
              <a:t>12/24/2020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4995A-7FAC-4810-81B7-52F4DB74C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204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22DAE-B710-4D74-BFED-16BDCB9487CF}" type="datetimeFigureOut">
              <a:rPr lang="en-US" smtClean="0"/>
              <a:t>12/24/2020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4995A-7FAC-4810-81B7-52F4DB74C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839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922DAE-B710-4D74-BFED-16BDCB9487CF}" type="datetimeFigureOut">
              <a:rPr lang="en-US" smtClean="0"/>
              <a:t>12/24/2020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4995A-7FAC-4810-81B7-52F4DB74C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900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Acute rejection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Acute </a:t>
            </a:r>
            <a:r>
              <a:rPr lang="en-US" dirty="0" smtClean="0"/>
              <a:t>rejection rates have steadily declined from nearly 100% in the first era of organ transplantation to approximately 10% more recently</a:t>
            </a:r>
          </a:p>
          <a:p>
            <a:r>
              <a:rPr lang="en-US" dirty="0" smtClean="0"/>
              <a:t>T-cell mediated = Steroid responsive= pre transplant donor-specific antibodies (DSA) =  </a:t>
            </a:r>
            <a:r>
              <a:rPr lang="en-US" dirty="0"/>
              <a:t>lymphocytic infiltrate of tubules (</a:t>
            </a:r>
            <a:r>
              <a:rPr lang="en-US" dirty="0" err="1"/>
              <a:t>tubulitis</a:t>
            </a:r>
            <a:r>
              <a:rPr lang="en-US" dirty="0"/>
              <a:t>) and larger vessels (vasculitis</a:t>
            </a:r>
            <a:r>
              <a:rPr lang="en-US" dirty="0" smtClean="0"/>
              <a:t>).</a:t>
            </a:r>
          </a:p>
          <a:p>
            <a:r>
              <a:rPr lang="en-US" dirty="0" smtClean="0"/>
              <a:t>Ab mediated = Steroid non responsive = HLA A/B/DR mismatch </a:t>
            </a:r>
            <a:r>
              <a:rPr lang="en-US" dirty="0" smtClean="0"/>
              <a:t>       </a:t>
            </a:r>
            <a:r>
              <a:rPr lang="en-US" dirty="0"/>
              <a:t>(1) active tissue injury</a:t>
            </a:r>
            <a:r>
              <a:rPr lang="en-US" dirty="0" smtClean="0"/>
              <a:t>,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smtClean="0"/>
              <a:t> </a:t>
            </a:r>
            <a:r>
              <a:rPr lang="en-US" dirty="0"/>
              <a:t>(2) </a:t>
            </a:r>
            <a:r>
              <a:rPr lang="en-US" dirty="0" smtClean="0"/>
              <a:t>immuno-histologic </a:t>
            </a:r>
            <a:r>
              <a:rPr lang="en-US" dirty="0"/>
              <a:t>evidence of peritubular capillary complement </a:t>
            </a:r>
            <a:r>
              <a:rPr lang="en-US" dirty="0" smtClean="0"/>
              <a:t>  split-product </a:t>
            </a:r>
            <a:r>
              <a:rPr lang="en-US" dirty="0"/>
              <a:t>C4d </a:t>
            </a:r>
            <a:r>
              <a:rPr lang="en-US" dirty="0" smtClean="0"/>
              <a:t>deposition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 smtClean="0"/>
              <a:t>  </a:t>
            </a:r>
            <a:r>
              <a:rPr lang="en-US" dirty="0" smtClean="0"/>
              <a:t>(</a:t>
            </a:r>
            <a:r>
              <a:rPr lang="en-US" dirty="0"/>
              <a:t>3) circulating DSA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3335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Acute Rejection Treatment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Treatment strategies differ between T cell–mediated rejection and antibody-mediated </a:t>
            </a:r>
            <a:r>
              <a:rPr lang="en-US" dirty="0" smtClean="0"/>
              <a:t>rejection</a:t>
            </a:r>
          </a:p>
          <a:p>
            <a:r>
              <a:rPr lang="en-US" dirty="0" smtClean="0"/>
              <a:t>Any </a:t>
            </a:r>
            <a:r>
              <a:rPr lang="en-US" dirty="0"/>
              <a:t>untreated clinical acute rejection episode will ultimately result in accelerated graft loss.</a:t>
            </a:r>
          </a:p>
        </p:txBody>
      </p:sp>
    </p:spTree>
    <p:extLst>
      <p:ext uri="{BB962C8B-B14F-4D97-AF65-F5344CB8AC3E}">
        <p14:creationId xmlns:p14="http://schemas.microsoft.com/office/powerpoint/2010/main" val="82247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705395" y="-875211"/>
            <a:ext cx="13925006" cy="850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53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5505450" y="-1466850"/>
            <a:ext cx="21602699" cy="925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17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Antibodymediated rejection treatments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Removing </a:t>
            </a:r>
            <a:r>
              <a:rPr lang="en-US" sz="4000" dirty="0"/>
              <a:t>antibody-producing B cells or plasma </a:t>
            </a:r>
            <a:r>
              <a:rPr lang="en-US" sz="4000" dirty="0" smtClean="0"/>
              <a:t>cells</a:t>
            </a:r>
          </a:p>
          <a:p>
            <a:r>
              <a:rPr lang="en-US" sz="4000" dirty="0" smtClean="0"/>
              <a:t>Removing </a:t>
            </a:r>
            <a:r>
              <a:rPr lang="en-US" sz="4000" dirty="0"/>
              <a:t>antibodies (</a:t>
            </a:r>
            <a:r>
              <a:rPr lang="en-US" sz="4000" dirty="0" smtClean="0"/>
              <a:t>DSA)</a:t>
            </a:r>
          </a:p>
          <a:p>
            <a:r>
              <a:rPr lang="en-US" sz="4000" dirty="0" smtClean="0"/>
              <a:t>Inhibiting </a:t>
            </a:r>
            <a:r>
              <a:rPr lang="en-US" sz="4000" dirty="0"/>
              <a:t>the subsequent complement-regulated graft damage</a:t>
            </a:r>
          </a:p>
        </p:txBody>
      </p:sp>
    </p:spTree>
    <p:extLst>
      <p:ext uri="{BB962C8B-B14F-4D97-AF65-F5344CB8AC3E}">
        <p14:creationId xmlns:p14="http://schemas.microsoft.com/office/powerpoint/2010/main" val="16647274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Antibodymediated rejection treatments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600" dirty="0"/>
              <a:t>P</a:t>
            </a:r>
            <a:r>
              <a:rPr lang="en-US" sz="3600" dirty="0" smtClean="0"/>
              <a:t>lasma </a:t>
            </a:r>
            <a:r>
              <a:rPr lang="en-US" sz="3600" dirty="0"/>
              <a:t>exchange and intravenous Ig (IVIG), with or without rituximab, was the most commonly used strategy and is generally considered standard of care for antibody-mediated rejection </a:t>
            </a:r>
            <a:r>
              <a:rPr lang="en-US" sz="3600" dirty="0" smtClean="0"/>
              <a:t>treatment</a:t>
            </a:r>
          </a:p>
          <a:p>
            <a:r>
              <a:rPr lang="en-US" sz="3600" dirty="0" smtClean="0"/>
              <a:t>Daily </a:t>
            </a:r>
            <a:r>
              <a:rPr lang="en-US" sz="3600" dirty="0"/>
              <a:t>or every other day plasma exchange consisting of 1.5 plasma volume removal with each treatment followed by IVIG at 100–200 mg/kg, with or without a single dose of rituximab at 3.75 mg/m2. </a:t>
            </a:r>
            <a:r>
              <a:rPr lang="en-US" sz="2400" dirty="0"/>
              <a:t>Transplantation 102: 557–568, </a:t>
            </a:r>
            <a:r>
              <a:rPr lang="en-US" sz="2400" dirty="0" smtClean="0"/>
              <a:t>2018</a:t>
            </a:r>
          </a:p>
          <a:p>
            <a:r>
              <a:rPr lang="en-US" sz="3500" dirty="0" smtClean="0"/>
              <a:t>Treatment </a:t>
            </a:r>
            <a:r>
              <a:rPr lang="en-US" sz="3500" dirty="0"/>
              <a:t>regimen consisting only of IVIG is inadequate for most cases</a:t>
            </a:r>
          </a:p>
        </p:txBody>
      </p:sp>
    </p:spTree>
    <p:extLst>
      <p:ext uri="{BB962C8B-B14F-4D97-AF65-F5344CB8AC3E}">
        <p14:creationId xmlns:p14="http://schemas.microsoft.com/office/powerpoint/2010/main" val="23956252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831850" y="5810250"/>
            <a:ext cx="10515600" cy="279400"/>
          </a:xfrm>
        </p:spPr>
        <p:txBody>
          <a:bodyPr>
            <a:normAutofit fontScale="70000" lnSpcReduction="20000"/>
          </a:bodyPr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-349250" y="-1435100"/>
            <a:ext cx="15201900" cy="912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54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 cell–mediated rejection involving </a:t>
            </a:r>
            <a:r>
              <a:rPr lang="en-US" dirty="0" smtClean="0"/>
              <a:t>lymphocytic infiltrate </a:t>
            </a:r>
            <a:r>
              <a:rPr lang="en-US" dirty="0"/>
              <a:t>of the vasculature (Banff II and III lesions</a:t>
            </a:r>
            <a:r>
              <a:rPr lang="en-US" dirty="0" smtClean="0"/>
              <a:t>) generally </a:t>
            </a:r>
            <a:r>
              <a:rPr lang="en-US" dirty="0"/>
              <a:t>requires T cell–depleting therapy, most </a:t>
            </a:r>
            <a:r>
              <a:rPr lang="en-US" dirty="0" smtClean="0"/>
              <a:t>commonly </a:t>
            </a:r>
            <a:r>
              <a:rPr lang="en-US" dirty="0" err="1" smtClean="0"/>
              <a:t>rATG</a:t>
            </a:r>
            <a:r>
              <a:rPr lang="en-US" dirty="0" smtClean="0"/>
              <a:t>.</a:t>
            </a:r>
          </a:p>
          <a:p>
            <a:r>
              <a:rPr lang="en-US" dirty="0" smtClean="0"/>
              <a:t>Antibody </a:t>
            </a:r>
            <a:r>
              <a:rPr lang="en-US" dirty="0"/>
              <a:t>therapy was </a:t>
            </a:r>
            <a:r>
              <a:rPr lang="en-US" dirty="0" smtClean="0"/>
              <a:t>superior </a:t>
            </a:r>
            <a:r>
              <a:rPr lang="en-US" dirty="0"/>
              <a:t>to steroid therapy in reversing T </a:t>
            </a:r>
            <a:r>
              <a:rPr lang="en-US" dirty="0" smtClean="0"/>
              <a:t>cell–mediated rejection.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7499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Antibody-Mediated Rejection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Several </a:t>
            </a:r>
            <a:r>
              <a:rPr lang="en-US" dirty="0"/>
              <a:t>new therapeutic </a:t>
            </a:r>
            <a:r>
              <a:rPr lang="en-US" dirty="0" smtClean="0"/>
              <a:t>treatment options </a:t>
            </a:r>
            <a:r>
              <a:rPr lang="en-US" dirty="0"/>
              <a:t>have been studied in recent years. </a:t>
            </a:r>
            <a:endParaRPr lang="en-US" dirty="0" smtClean="0"/>
          </a:p>
          <a:p>
            <a:r>
              <a:rPr lang="en-US" dirty="0" smtClean="0"/>
              <a:t>Treatments </a:t>
            </a:r>
            <a:r>
              <a:rPr lang="en-US" dirty="0"/>
              <a:t>are directed </a:t>
            </a:r>
            <a:r>
              <a:rPr lang="en-US" dirty="0" smtClean="0"/>
              <a:t>at: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removing antibody-producing </a:t>
            </a:r>
            <a:r>
              <a:rPr lang="en-US" dirty="0"/>
              <a:t>B cells or plasma </a:t>
            </a:r>
            <a:r>
              <a:rPr lang="en-US" dirty="0" smtClean="0"/>
              <a:t>cells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removing antibodies </a:t>
            </a:r>
            <a:r>
              <a:rPr lang="en-US" dirty="0"/>
              <a:t>(DSA</a:t>
            </a:r>
            <a:r>
              <a:rPr lang="en-US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inhibiting </a:t>
            </a:r>
            <a:r>
              <a:rPr lang="en-US" dirty="0"/>
              <a:t>the </a:t>
            </a:r>
            <a:r>
              <a:rPr lang="en-US" dirty="0" smtClean="0"/>
              <a:t>subsequent complement-regulated </a:t>
            </a:r>
            <a:r>
              <a:rPr lang="en-US" dirty="0"/>
              <a:t>graft </a:t>
            </a:r>
            <a:r>
              <a:rPr lang="en-US" dirty="0" smtClean="0"/>
              <a:t>damage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8334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Antibody-Mediated Rejection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Plasma </a:t>
            </a:r>
            <a:r>
              <a:rPr lang="en-US" dirty="0"/>
              <a:t>exchange and intravenous Ig (IVIG),with or without rituximab, was the most commonly </a:t>
            </a:r>
            <a:r>
              <a:rPr lang="en-US" dirty="0" smtClean="0"/>
              <a:t>used strategy </a:t>
            </a:r>
            <a:r>
              <a:rPr lang="en-US" dirty="0"/>
              <a:t>and is generally considered standard of care </a:t>
            </a:r>
            <a:r>
              <a:rPr lang="en-US" dirty="0" smtClean="0"/>
              <a:t>for antibody-mediated </a:t>
            </a:r>
            <a:r>
              <a:rPr lang="en-US" dirty="0"/>
              <a:t>rejection </a:t>
            </a:r>
            <a:r>
              <a:rPr lang="en-US" dirty="0" smtClean="0"/>
              <a:t>treatment             (</a:t>
            </a:r>
            <a:r>
              <a:rPr lang="en-US" sz="1600" dirty="0"/>
              <a:t>CJASN 15: 430–438, March, </a:t>
            </a:r>
            <a:r>
              <a:rPr lang="en-US" sz="1600" dirty="0" smtClean="0"/>
              <a:t>2020</a:t>
            </a:r>
            <a:r>
              <a:rPr lang="en-US" dirty="0" smtClean="0"/>
              <a:t> )</a:t>
            </a:r>
          </a:p>
          <a:p>
            <a:r>
              <a:rPr lang="en-US" dirty="0" smtClean="0"/>
              <a:t>Daily </a:t>
            </a:r>
            <a:r>
              <a:rPr lang="en-US" dirty="0"/>
              <a:t>or every other day plasma </a:t>
            </a:r>
            <a:r>
              <a:rPr lang="en-US" dirty="0" smtClean="0"/>
              <a:t>exchange consisting </a:t>
            </a:r>
            <a:r>
              <a:rPr lang="en-US" dirty="0"/>
              <a:t>of 1.5 plasma volume removal with </a:t>
            </a:r>
            <a:r>
              <a:rPr lang="en-US" dirty="0" smtClean="0"/>
              <a:t>each treatment </a:t>
            </a:r>
            <a:r>
              <a:rPr lang="en-US" dirty="0"/>
              <a:t>followed by IVIG at 100–200 mg/kg, with </a:t>
            </a:r>
            <a:r>
              <a:rPr lang="en-US" dirty="0" smtClean="0"/>
              <a:t>or without </a:t>
            </a:r>
            <a:r>
              <a:rPr lang="en-US" dirty="0"/>
              <a:t>a single dose of rituximab at 3.75 mg/m2.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3025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Refractory Antibody-Mediated </a:t>
            </a:r>
            <a:r>
              <a:rPr lang="en-US" dirty="0"/>
              <a:t>Rejection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1-Bortezomib</a:t>
            </a:r>
            <a:r>
              <a:rPr lang="en-US" dirty="0"/>
              <a:t>, </a:t>
            </a:r>
            <a:r>
              <a:rPr lang="en-US" dirty="0" smtClean="0"/>
              <a:t>a </a:t>
            </a:r>
            <a:r>
              <a:rPr lang="en-US" dirty="0"/>
              <a:t>proteasome inhibitor for </a:t>
            </a:r>
            <a:r>
              <a:rPr lang="en-US" dirty="0" smtClean="0"/>
              <a:t>treatment of </a:t>
            </a:r>
            <a:r>
              <a:rPr lang="en-US" dirty="0"/>
              <a:t>multiple myeloma, has received special focus because of </a:t>
            </a:r>
            <a:r>
              <a:rPr lang="en-US" dirty="0" smtClean="0"/>
              <a:t>its ability </a:t>
            </a:r>
            <a:r>
              <a:rPr lang="en-US" dirty="0"/>
              <a:t>to induce apoptosis in antibody-producing </a:t>
            </a:r>
            <a:r>
              <a:rPr lang="en-US" dirty="0" smtClean="0"/>
              <a:t>plasma cells.</a:t>
            </a:r>
          </a:p>
          <a:p>
            <a:r>
              <a:rPr lang="en-US" dirty="0" smtClean="0"/>
              <a:t> There </a:t>
            </a:r>
            <a:r>
              <a:rPr lang="en-US" dirty="0"/>
              <a:t>is minimal effect on DSA burden </a:t>
            </a:r>
            <a:r>
              <a:rPr lang="en-US" dirty="0" smtClean="0"/>
              <a:t>when used </a:t>
            </a:r>
            <a:r>
              <a:rPr lang="en-US" dirty="0"/>
              <a:t>as a sole </a:t>
            </a:r>
            <a:r>
              <a:rPr lang="en-US" dirty="0" smtClean="0"/>
              <a:t>agent.</a:t>
            </a:r>
          </a:p>
          <a:p>
            <a:r>
              <a:rPr lang="en-US" dirty="0" smtClean="0"/>
              <a:t>2- The </a:t>
            </a:r>
            <a:r>
              <a:rPr lang="en-US" dirty="0"/>
              <a:t>humanized </a:t>
            </a:r>
            <a:r>
              <a:rPr lang="en-US" dirty="0" err="1"/>
              <a:t>mAb</a:t>
            </a:r>
            <a:r>
              <a:rPr lang="en-US" dirty="0"/>
              <a:t> </a:t>
            </a:r>
            <a:r>
              <a:rPr lang="en-US" dirty="0" err="1"/>
              <a:t>eculizumab</a:t>
            </a:r>
            <a:r>
              <a:rPr lang="en-US" dirty="0"/>
              <a:t> has been targeted in </a:t>
            </a:r>
            <a:r>
              <a:rPr lang="en-US" dirty="0" smtClean="0"/>
              <a:t>the prevention </a:t>
            </a:r>
            <a:r>
              <a:rPr lang="en-US" dirty="0"/>
              <a:t>and </a:t>
            </a:r>
            <a:r>
              <a:rPr lang="en-US" dirty="0" smtClean="0"/>
              <a:t>treatment </a:t>
            </a:r>
            <a:r>
              <a:rPr lang="en-US" dirty="0"/>
              <a:t>of </a:t>
            </a:r>
            <a:r>
              <a:rPr lang="en-US" dirty="0" smtClean="0"/>
              <a:t>antibody-mediated injury </a:t>
            </a:r>
            <a:r>
              <a:rPr lang="en-US" dirty="0"/>
              <a:t>because of its mechanism of complement </a:t>
            </a:r>
            <a:r>
              <a:rPr lang="en-US" dirty="0" smtClean="0"/>
              <a:t>component C5 </a:t>
            </a:r>
            <a:r>
              <a:rPr lang="en-US" dirty="0"/>
              <a:t>inhibition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Patients </a:t>
            </a:r>
            <a:r>
              <a:rPr lang="en-US" dirty="0"/>
              <a:t>treated with </a:t>
            </a:r>
            <a:r>
              <a:rPr lang="en-US" dirty="0" smtClean="0"/>
              <a:t>combination splenectomy </a:t>
            </a:r>
            <a:r>
              <a:rPr lang="en-US" dirty="0"/>
              <a:t>and </a:t>
            </a:r>
            <a:r>
              <a:rPr lang="en-US" dirty="0" err="1"/>
              <a:t>eculizumab</a:t>
            </a:r>
            <a:r>
              <a:rPr lang="en-US" dirty="0"/>
              <a:t> experienced no graft </a:t>
            </a:r>
            <a:r>
              <a:rPr lang="en-US" dirty="0" smtClean="0"/>
              <a:t>loss and </a:t>
            </a:r>
            <a:r>
              <a:rPr lang="en-US" dirty="0"/>
              <a:t>minimal transplant </a:t>
            </a:r>
            <a:r>
              <a:rPr lang="en-US" dirty="0" err="1"/>
              <a:t>glomerulopathy</a:t>
            </a:r>
            <a:r>
              <a:rPr lang="en-US" dirty="0"/>
              <a:t> on protocol biopsy.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296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Risk Factors of Rejection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Positive </a:t>
            </a:r>
            <a:r>
              <a:rPr lang="en-US" dirty="0" smtClean="0"/>
              <a:t>panel reactive antibody test ?</a:t>
            </a:r>
          </a:p>
          <a:p>
            <a:r>
              <a:rPr lang="en-US" dirty="0" smtClean="0"/>
              <a:t>Repeat </a:t>
            </a:r>
            <a:r>
              <a:rPr lang="en-US" dirty="0" smtClean="0"/>
              <a:t>transplant?</a:t>
            </a:r>
          </a:p>
          <a:p>
            <a:r>
              <a:rPr lang="en-US" dirty="0" smtClean="0"/>
              <a:t>Black </a:t>
            </a:r>
            <a:r>
              <a:rPr lang="en-US" dirty="0" smtClean="0"/>
              <a:t>race</a:t>
            </a:r>
          </a:p>
          <a:p>
            <a:r>
              <a:rPr lang="en-US" dirty="0" smtClean="0"/>
              <a:t>Recipient </a:t>
            </a:r>
            <a:r>
              <a:rPr lang="en-US" dirty="0" smtClean="0"/>
              <a:t>age</a:t>
            </a:r>
          </a:p>
          <a:p>
            <a:r>
              <a:rPr lang="en-US" dirty="0" smtClean="0"/>
              <a:t>Immunosuppression </a:t>
            </a:r>
            <a:r>
              <a:rPr lang="en-US" dirty="0"/>
              <a:t>regimen and exposure</a:t>
            </a:r>
          </a:p>
        </p:txBody>
      </p:sp>
    </p:spTree>
    <p:extLst>
      <p:ext uri="{BB962C8B-B14F-4D97-AF65-F5344CB8AC3E}">
        <p14:creationId xmlns:p14="http://schemas.microsoft.com/office/powerpoint/2010/main" val="21634693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3-</a:t>
            </a:r>
            <a:r>
              <a:rPr lang="en-US" dirty="0"/>
              <a:t>A pilot study of the anti-IL </a:t>
            </a:r>
            <a:r>
              <a:rPr lang="en-US" dirty="0" smtClean="0"/>
              <a:t>6 receptor antibody </a:t>
            </a:r>
            <a:r>
              <a:rPr lang="en-US" dirty="0"/>
              <a:t>tocilizumab has shown promising results </a:t>
            </a:r>
            <a:r>
              <a:rPr lang="en-US" dirty="0" smtClean="0"/>
              <a:t>for patients </a:t>
            </a:r>
            <a:r>
              <a:rPr lang="en-US" dirty="0"/>
              <a:t>with chronic antibody-mediated rejection </a:t>
            </a:r>
            <a:r>
              <a:rPr lang="en-US" dirty="0" smtClean="0"/>
              <a:t>(</a:t>
            </a:r>
            <a:r>
              <a:rPr lang="en-US" sz="1800" dirty="0" smtClean="0"/>
              <a:t>Am </a:t>
            </a:r>
            <a:r>
              <a:rPr lang="en-US" sz="1800" dirty="0"/>
              <a:t>J Transplant17:2381–2389, </a:t>
            </a:r>
            <a:r>
              <a:rPr lang="en-US" sz="1800" dirty="0" smtClean="0"/>
              <a:t>2017</a:t>
            </a:r>
            <a:r>
              <a:rPr lang="en-US" dirty="0" smtClean="0"/>
              <a:t>)</a:t>
            </a:r>
          </a:p>
          <a:p>
            <a:r>
              <a:rPr lang="en-US" dirty="0" smtClean="0"/>
              <a:t>4- C1-esterase </a:t>
            </a:r>
            <a:r>
              <a:rPr lang="en-US" dirty="0"/>
              <a:t>inhibitors (C1-INH) have </a:t>
            </a:r>
            <a:r>
              <a:rPr lang="en-US" dirty="0" smtClean="0"/>
              <a:t>recently used </a:t>
            </a:r>
            <a:r>
              <a:rPr lang="en-US" dirty="0"/>
              <a:t>for the treatment of </a:t>
            </a:r>
            <a:r>
              <a:rPr lang="en-US" dirty="0" smtClean="0"/>
              <a:t>acute antibody-mediated </a:t>
            </a:r>
            <a:r>
              <a:rPr lang="en-US" dirty="0"/>
              <a:t>rejection </a:t>
            </a:r>
            <a:r>
              <a:rPr lang="en-US" dirty="0" smtClean="0"/>
              <a:t>.</a:t>
            </a:r>
          </a:p>
          <a:p>
            <a:r>
              <a:rPr lang="en-US" dirty="0" smtClean="0"/>
              <a:t>C1-INH inhibits proximal </a:t>
            </a:r>
            <a:r>
              <a:rPr lang="en-US" dirty="0"/>
              <a:t>enzymes in the classic complement </a:t>
            </a:r>
            <a:r>
              <a:rPr lang="en-US" dirty="0" smtClean="0"/>
              <a:t>pathway including C1q.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6958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is significant </a:t>
            </a:r>
            <a:r>
              <a:rPr lang="en-US" dirty="0"/>
              <a:t>reduction in acute rejection in patients treated with </a:t>
            </a:r>
            <a:r>
              <a:rPr lang="en-US" dirty="0" err="1"/>
              <a:t>belatacept</a:t>
            </a:r>
            <a:r>
              <a:rPr lang="en-US" dirty="0"/>
              <a:t> by adding </a:t>
            </a:r>
            <a:r>
              <a:rPr lang="en-US" dirty="0" smtClean="0"/>
              <a:t>tacrolimus</a:t>
            </a:r>
            <a:r>
              <a:rPr lang="de-DE" dirty="0" smtClean="0"/>
              <a:t>.</a:t>
            </a:r>
            <a:r>
              <a:rPr lang="en-US" dirty="0"/>
              <a:t> </a:t>
            </a:r>
            <a:r>
              <a:rPr lang="en-US" sz="1800" dirty="0"/>
              <a:t>Adams et </a:t>
            </a:r>
            <a:r>
              <a:rPr lang="en-US" sz="1800" dirty="0" smtClean="0"/>
              <a:t>al.</a:t>
            </a:r>
            <a:r>
              <a:rPr lang="de-DE" sz="1800" dirty="0" smtClean="0"/>
              <a:t> </a:t>
            </a:r>
            <a:r>
              <a:rPr lang="de-DE" sz="1600" dirty="0"/>
              <a:t>Am J Transplant 17: 2922–2936, 2017</a:t>
            </a:r>
            <a:r>
              <a:rPr lang="en-US" sz="1600" dirty="0" smtClean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669193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919162"/>
            <a:ext cx="12020549" cy="83677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57950" y="704850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Am J Transplant 17[Suppl 1]: 21–116,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83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Acute T cell–mediated rejection (TCR)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Banff 2017 </a:t>
            </a:r>
            <a:r>
              <a:rPr lang="en-US" dirty="0" smtClean="0"/>
              <a:t>guidelines:</a:t>
            </a:r>
          </a:p>
          <a:p>
            <a:endParaRPr lang="en-US" dirty="0"/>
          </a:p>
          <a:p>
            <a:r>
              <a:rPr lang="en-US" dirty="0" smtClean="0"/>
              <a:t> </a:t>
            </a:r>
            <a:r>
              <a:rPr lang="en-US" dirty="0" err="1" smtClean="0"/>
              <a:t>Ia</a:t>
            </a:r>
            <a:r>
              <a:rPr lang="en-US" dirty="0" smtClean="0"/>
              <a:t> :&gt;25</a:t>
            </a:r>
            <a:r>
              <a:rPr lang="en-US" dirty="0"/>
              <a:t>% Interstitial inflammation with moderate </a:t>
            </a:r>
            <a:r>
              <a:rPr lang="en-US" dirty="0" err="1"/>
              <a:t>tubulitis</a:t>
            </a:r>
            <a:r>
              <a:rPr lang="en-US" dirty="0"/>
              <a:t> (t2</a:t>
            </a:r>
            <a:r>
              <a:rPr lang="en-US" dirty="0" smtClean="0"/>
              <a:t>)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Ib</a:t>
            </a:r>
            <a:r>
              <a:rPr lang="en-US" dirty="0"/>
              <a:t> </a:t>
            </a:r>
            <a:r>
              <a:rPr lang="en-US" dirty="0" smtClean="0"/>
              <a:t>:&gt;25</a:t>
            </a:r>
            <a:r>
              <a:rPr lang="en-US" dirty="0"/>
              <a:t>% Interstitial inflammation with severe </a:t>
            </a:r>
            <a:r>
              <a:rPr lang="en-US" dirty="0" err="1"/>
              <a:t>tubulitis</a:t>
            </a:r>
            <a:r>
              <a:rPr lang="en-US" dirty="0"/>
              <a:t> (t3</a:t>
            </a:r>
            <a:r>
              <a:rPr lang="en-US" dirty="0" smtClean="0"/>
              <a:t>)</a:t>
            </a:r>
          </a:p>
          <a:p>
            <a:r>
              <a:rPr lang="en-US" dirty="0" smtClean="0"/>
              <a:t> </a:t>
            </a:r>
            <a:r>
              <a:rPr lang="en-US" dirty="0" err="1"/>
              <a:t>IIa</a:t>
            </a:r>
            <a:r>
              <a:rPr lang="en-US" dirty="0"/>
              <a:t> Mild-to-moderate intimal arteritis (v1</a:t>
            </a:r>
            <a:r>
              <a:rPr lang="en-US" dirty="0" smtClean="0"/>
              <a:t>)</a:t>
            </a:r>
          </a:p>
          <a:p>
            <a:r>
              <a:rPr lang="en-US" dirty="0" smtClean="0"/>
              <a:t> </a:t>
            </a:r>
            <a:r>
              <a:rPr lang="en-US" dirty="0" err="1"/>
              <a:t>IIb</a:t>
            </a:r>
            <a:r>
              <a:rPr lang="en-US" dirty="0"/>
              <a:t> Severe intimal arteritis (v2</a:t>
            </a:r>
            <a:r>
              <a:rPr lang="en-US" dirty="0" smtClean="0"/>
              <a:t>)</a:t>
            </a:r>
          </a:p>
          <a:p>
            <a:r>
              <a:rPr lang="en-US" dirty="0" smtClean="0"/>
              <a:t> </a:t>
            </a:r>
            <a:r>
              <a:rPr lang="en-US" dirty="0"/>
              <a:t>III Transmural arteritis and/or </a:t>
            </a:r>
            <a:r>
              <a:rPr lang="en-US" dirty="0" err="1"/>
              <a:t>fibrinoid</a:t>
            </a:r>
            <a:r>
              <a:rPr lang="en-US" dirty="0"/>
              <a:t> necrosis</a:t>
            </a:r>
          </a:p>
        </p:txBody>
      </p:sp>
    </p:spTree>
    <p:extLst>
      <p:ext uri="{BB962C8B-B14F-4D97-AF65-F5344CB8AC3E}">
        <p14:creationId xmlns:p14="http://schemas.microsoft.com/office/powerpoint/2010/main" val="17089252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4075"/>
          </a:xfrm>
        </p:spPr>
        <p:txBody>
          <a:bodyPr/>
          <a:lstStyle/>
          <a:p>
            <a:pPr algn="ctr"/>
            <a:r>
              <a:rPr lang="en-US" dirty="0"/>
              <a:t>Acute antibody-mediated rejection (AMR):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050" y="1352550"/>
            <a:ext cx="11639550" cy="52197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All </a:t>
            </a:r>
            <a:r>
              <a:rPr lang="en-US" dirty="0"/>
              <a:t>three criteria below required (Banff 2017 </a:t>
            </a:r>
            <a:r>
              <a:rPr lang="en-US" dirty="0" smtClean="0"/>
              <a:t>guidelines)</a:t>
            </a:r>
          </a:p>
          <a:p>
            <a:pPr marL="0" indent="0">
              <a:buNone/>
            </a:pPr>
            <a:r>
              <a:rPr lang="en-US" sz="4000" dirty="0" smtClean="0"/>
              <a:t>A</a:t>
            </a:r>
            <a:r>
              <a:rPr lang="en-US" dirty="0" smtClean="0"/>
              <a:t>-Histologic </a:t>
            </a:r>
            <a:r>
              <a:rPr lang="en-US" dirty="0"/>
              <a:t>evidence of tissue injury including one or more of the following: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1- Microvascular </a:t>
            </a:r>
            <a:r>
              <a:rPr lang="en-US" dirty="0" smtClean="0"/>
              <a:t>inflammation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2-  </a:t>
            </a:r>
            <a:r>
              <a:rPr lang="en-US" dirty="0"/>
              <a:t>Arteritis 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 3- Thrombotic </a:t>
            </a:r>
            <a:r>
              <a:rPr lang="en-US" dirty="0" err="1"/>
              <a:t>microangiopathy</a:t>
            </a:r>
            <a:r>
              <a:rPr lang="en-US" dirty="0"/>
              <a:t>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4- Acute </a:t>
            </a:r>
            <a:r>
              <a:rPr lang="en-US" dirty="0"/>
              <a:t>tubular </a:t>
            </a:r>
            <a:r>
              <a:rPr lang="en-US" dirty="0" smtClean="0"/>
              <a:t>injury</a:t>
            </a:r>
          </a:p>
          <a:p>
            <a:pPr marL="0" indent="0">
              <a:buNone/>
            </a:pPr>
            <a:r>
              <a:rPr lang="en-US" sz="4500" dirty="0" smtClean="0"/>
              <a:t>B-</a:t>
            </a:r>
            <a:r>
              <a:rPr lang="en-US" dirty="0" smtClean="0"/>
              <a:t> </a:t>
            </a:r>
            <a:r>
              <a:rPr lang="en-US" dirty="0"/>
              <a:t>Evidence of current/recent </a:t>
            </a:r>
            <a:r>
              <a:rPr lang="en-US" dirty="0" smtClean="0"/>
              <a:t>Ab </a:t>
            </a:r>
            <a:r>
              <a:rPr lang="en-US" dirty="0"/>
              <a:t>interaction with endothelium including </a:t>
            </a:r>
            <a:r>
              <a:rPr lang="en-US" dirty="0" smtClean="0"/>
              <a:t>1 </a:t>
            </a:r>
            <a:r>
              <a:rPr lang="en-US" dirty="0"/>
              <a:t>or more of the following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 smtClean="0"/>
              <a:t> 1-  </a:t>
            </a:r>
            <a:r>
              <a:rPr lang="en-US" dirty="0"/>
              <a:t>Positive C4d staining of peritubular </a:t>
            </a:r>
            <a:r>
              <a:rPr lang="en-US" dirty="0" smtClean="0"/>
              <a:t>capillaries</a:t>
            </a:r>
          </a:p>
          <a:p>
            <a:pPr marL="0" indent="0">
              <a:buNone/>
            </a:pPr>
            <a:r>
              <a:rPr lang="en-US" dirty="0" smtClean="0"/>
              <a:t> 2-  </a:t>
            </a:r>
            <a:r>
              <a:rPr lang="en-US" dirty="0"/>
              <a:t>Moderate microvascular inflammation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3-  </a:t>
            </a:r>
            <a:r>
              <a:rPr lang="en-US" dirty="0"/>
              <a:t>Increased expression of gene transcripts in biopsy tissue strongly associated with AMR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sz="5100" dirty="0" smtClean="0"/>
              <a:t>C</a:t>
            </a:r>
            <a:r>
              <a:rPr lang="en-US" dirty="0" smtClean="0"/>
              <a:t>-Serologic </a:t>
            </a:r>
            <a:r>
              <a:rPr lang="en-US" dirty="0"/>
              <a:t>evidence of donor-specific antibodies (DSA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1-  </a:t>
            </a:r>
            <a:r>
              <a:rPr lang="en-US" dirty="0"/>
              <a:t>Positive C4d staining or presence of AMR-associated gene transcripts may substitute for DSA</a:t>
            </a:r>
          </a:p>
        </p:txBody>
      </p:sp>
    </p:spTree>
    <p:extLst>
      <p:ext uri="{BB962C8B-B14F-4D97-AF65-F5344CB8AC3E}">
        <p14:creationId xmlns:p14="http://schemas.microsoft.com/office/powerpoint/2010/main" val="313470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revised 2013 Banff criteria for </a:t>
            </a:r>
            <a:r>
              <a:rPr lang="en-US" dirty="0" smtClean="0"/>
              <a:t>antibody mediated </a:t>
            </a:r>
            <a:r>
              <a:rPr lang="en-US" dirty="0"/>
              <a:t>rejection diagnosis removed the requirement for C4d </a:t>
            </a:r>
            <a:r>
              <a:rPr lang="en-US" dirty="0" smtClean="0"/>
              <a:t>detection</a:t>
            </a:r>
          </a:p>
          <a:p>
            <a:r>
              <a:rPr lang="en-US" dirty="0" smtClean="0"/>
              <a:t>Recent </a:t>
            </a:r>
            <a:r>
              <a:rPr lang="en-US" dirty="0"/>
              <a:t>Banff consensus notes studies </a:t>
            </a:r>
            <a:r>
              <a:rPr lang="en-US" dirty="0" smtClean="0"/>
              <a:t>removed </a:t>
            </a:r>
            <a:r>
              <a:rPr lang="en-US" dirty="0"/>
              <a:t>the requirement for documented circulating DSA in the setting of positive C4d staining and microvascular </a:t>
            </a:r>
            <a:r>
              <a:rPr lang="en-US" dirty="0" smtClean="0"/>
              <a:t>inflammation.</a:t>
            </a:r>
            <a:r>
              <a:rPr lang="de-DE" dirty="0"/>
              <a:t> </a:t>
            </a:r>
            <a:r>
              <a:rPr lang="de-DE" sz="1800" dirty="0"/>
              <a:t>Am J Transplant 18: 293–307,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6800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152525" y="-1009650"/>
            <a:ext cx="14497050" cy="85915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19450" y="6419850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Peritubular lymphocytic infiltration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48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Acute Rejection Diagnosis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gold standard for diagnosing acute rejection in kidney transplant recipients is tissue biopsy. </a:t>
            </a:r>
            <a:endParaRPr lang="en-US" dirty="0" smtClean="0"/>
          </a:p>
          <a:p>
            <a:r>
              <a:rPr lang="en-US" dirty="0" smtClean="0"/>
              <a:t>It </a:t>
            </a:r>
            <a:r>
              <a:rPr lang="en-US" dirty="0"/>
              <a:t>should be pursued without delay in patients with graft dysfunction that is not explained by other </a:t>
            </a:r>
            <a:r>
              <a:rPr lang="en-US" dirty="0" err="1"/>
              <a:t>nonimmunologic</a:t>
            </a:r>
            <a:r>
              <a:rPr lang="en-US" dirty="0"/>
              <a:t> causes</a:t>
            </a:r>
          </a:p>
        </p:txBody>
      </p:sp>
    </p:spTree>
    <p:extLst>
      <p:ext uri="{BB962C8B-B14F-4D97-AF65-F5344CB8AC3E}">
        <p14:creationId xmlns:p14="http://schemas.microsoft.com/office/powerpoint/2010/main" val="23282016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Numerous studies of urine and blood biomarkers, such as CXCL9, CXCL10, </a:t>
            </a:r>
            <a:r>
              <a:rPr lang="en-US" dirty="0" err="1"/>
              <a:t>granzyme</a:t>
            </a:r>
            <a:r>
              <a:rPr lang="en-US" dirty="0"/>
              <a:t> B, </a:t>
            </a:r>
            <a:r>
              <a:rPr lang="en-US" dirty="0" err="1"/>
              <a:t>perforin</a:t>
            </a:r>
            <a:r>
              <a:rPr lang="en-US" dirty="0"/>
              <a:t>, and </a:t>
            </a:r>
            <a:r>
              <a:rPr lang="en-US" dirty="0" err="1"/>
              <a:t>Fas</a:t>
            </a:r>
            <a:r>
              <a:rPr lang="en-US" dirty="0"/>
              <a:t> ligand, have generally shown mixed sensitivity and specificity for identifying acute rejection, differentiating T cell–mediated rejection from antibody-mediated rejection, and distinguishing immunologic injury from other forms of graft </a:t>
            </a:r>
            <a:r>
              <a:rPr lang="en-US" dirty="0" smtClean="0"/>
              <a:t>damage</a:t>
            </a:r>
          </a:p>
          <a:p>
            <a:r>
              <a:rPr lang="en-US" dirty="0" smtClean="0"/>
              <a:t>Decreased </a:t>
            </a:r>
            <a:r>
              <a:rPr lang="en-US" dirty="0"/>
              <a:t>urinary miR-210 levels have been associated with T cell–mediated rejection and subsequent 1-year GFR </a:t>
            </a:r>
            <a:r>
              <a:rPr lang="en-US" dirty="0" smtClean="0"/>
              <a:t>decline</a:t>
            </a:r>
          </a:p>
          <a:p>
            <a:r>
              <a:rPr lang="en-US" dirty="0" smtClean="0"/>
              <a:t>Donor-derived </a:t>
            </a:r>
            <a:r>
              <a:rPr lang="en-US" dirty="0" err="1"/>
              <a:t>cellfree</a:t>
            </a:r>
            <a:r>
              <a:rPr lang="en-US" dirty="0"/>
              <a:t> DNA (</a:t>
            </a:r>
            <a:r>
              <a:rPr lang="en-US" dirty="0" err="1"/>
              <a:t>cf</a:t>
            </a:r>
            <a:r>
              <a:rPr lang="en-US" dirty="0"/>
              <a:t>-DNA) profiling has been applied to the noninvasive diagnosis of antibody-mediated rejection</a:t>
            </a:r>
          </a:p>
        </p:txBody>
      </p:sp>
    </p:spTree>
    <p:extLst>
      <p:ext uri="{BB962C8B-B14F-4D97-AF65-F5344CB8AC3E}">
        <p14:creationId xmlns:p14="http://schemas.microsoft.com/office/powerpoint/2010/main" val="41085537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4214</TotalTime>
  <Words>927</Words>
  <Application>Microsoft Office PowerPoint</Application>
  <PresentationFormat>Widescreen</PresentationFormat>
  <Paragraphs>75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Acute rejection</vt:lpstr>
      <vt:lpstr>Risk Factors of Rejection</vt:lpstr>
      <vt:lpstr>PowerPoint Presentation</vt:lpstr>
      <vt:lpstr>Acute T cell–mediated rejection (TCR)</vt:lpstr>
      <vt:lpstr>Acute antibody-mediated rejection (AMR):</vt:lpstr>
      <vt:lpstr>PowerPoint Presentation</vt:lpstr>
      <vt:lpstr>PowerPoint Presentation</vt:lpstr>
      <vt:lpstr>Acute Rejection Diagnosis</vt:lpstr>
      <vt:lpstr>Diagnosis</vt:lpstr>
      <vt:lpstr>Acute Rejection Treatment</vt:lpstr>
      <vt:lpstr>PowerPoint Presentation</vt:lpstr>
      <vt:lpstr>PowerPoint Presentation</vt:lpstr>
      <vt:lpstr>Antibodymediated rejection treatments</vt:lpstr>
      <vt:lpstr>Antibodymediated rejection treatments</vt:lpstr>
      <vt:lpstr>PowerPoint Presentation</vt:lpstr>
      <vt:lpstr>PowerPoint Presentation</vt:lpstr>
      <vt:lpstr>Antibody-Mediated Rejection</vt:lpstr>
      <vt:lpstr>Antibody-Mediated Rejection</vt:lpstr>
      <vt:lpstr>Refractory Antibody-Mediated Rejection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Acute rejection</dc:title>
  <dc:creator>RAYA COMPUTER</dc:creator>
  <cp:lastModifiedBy>RAYA COMPUTER</cp:lastModifiedBy>
  <cp:revision>37</cp:revision>
  <dcterms:created xsi:type="dcterms:W3CDTF">2020-12-18T10:46:21Z</dcterms:created>
  <dcterms:modified xsi:type="dcterms:W3CDTF">2020-12-24T17:17:11Z</dcterms:modified>
</cp:coreProperties>
</file>